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3" r:id="rId2"/>
    <p:sldId id="256" r:id="rId3"/>
    <p:sldId id="271" r:id="rId4"/>
    <p:sldId id="266" r:id="rId5"/>
    <p:sldId id="267" r:id="rId6"/>
    <p:sldId id="269" r:id="rId7"/>
    <p:sldId id="268" r:id="rId8"/>
    <p:sldId id="270" r:id="rId9"/>
    <p:sldId id="272" r:id="rId10"/>
    <p:sldId id="258" r:id="rId11"/>
    <p:sldId id="259" r:id="rId12"/>
    <p:sldId id="262" r:id="rId13"/>
    <p:sldId id="261" r:id="rId14"/>
    <p:sldId id="264" r:id="rId15"/>
    <p:sldId id="263" r:id="rId16"/>
    <p:sldId id="274" r:id="rId17"/>
    <p:sldId id="275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114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AD8CD-6691-495D-AC2D-541786E0C2FF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4F73D-04D1-4494-8B6B-0D3706A919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63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20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098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645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177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4F73D-04D1-4494-8B6B-0D3706A919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1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3FEF6-01BE-420E-ADEC-A8ED6B059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120674-983A-4007-9300-55186EBCC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589EB6-914D-404F-A043-B8F9FA5E0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87FF52-163E-4DA8-B492-DFB69B36B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543FFF-B815-409C-A30E-A896A5812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114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FD62D-4532-46DC-A804-79D5ACC7C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7C1ABC-FC06-4005-A68A-7F5EAC60C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D71586-E174-4C32-9A46-90FB41C9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6C008-154A-4EB4-B928-415CF35D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CAFC89-3D1D-444B-9CEB-69530731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4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EC5CFA-00B2-4371-B4B6-855C03C15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B630AD-584E-48AE-8760-192E09C01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CFEB6-CE94-4D97-BFE2-0584646ED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9FCE0-952F-4F99-8D32-AD4289F3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785031-B7C9-4468-8947-742FA45D5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0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BEDADC-4B13-4EF0-AB8B-22A87DE8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191BFC-5297-419C-89E4-C4901BCAF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99AE93-2C7B-40E2-98E2-F1037920A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945295-04C8-4F4B-ADAB-4E137305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F69CDD-7C9F-4476-9CDC-F46175146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797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C2073-49DF-419B-B792-3E795C13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2D6B7D-6221-49DC-9B34-9A77234A2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0F7E97-A06A-47EC-A091-02D28F1F6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DCD927-76DF-4D0B-9005-1C16F7DF1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28D9DC-983F-46DA-81DB-DDD0232B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943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77924-2306-464C-B2F9-87E10CBEE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C9FA9C-6BC3-4107-B1A1-7355BF121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DF9906-5C71-40DC-B628-B61DC7C37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1678B1-F267-4572-8E14-6BE146EEC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D33C22-E60B-4F9E-972A-A3F4682C9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F00750-A97D-4261-9CB6-7EB72F2A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26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940F5-BF9E-4CA0-90F3-C44E88E53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29761-2450-4C30-AB75-95F79BD65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BDBB7D-CAB7-4251-A6FA-30D66EB3D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37EE13-57D0-42C2-A5AE-FF0C1B462D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156C70-1744-4E82-917D-D00356AC7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1BD824-8412-407E-916F-F571C91A5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0B4D302-BA52-46F8-A11F-EB5BCC1B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347D65-4A82-408C-9605-5B05AA183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12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2546A-3312-4954-BC49-E95250D05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C81E2E-B1BF-4E80-9A1F-640A6D1E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8C15397-F274-4CAF-88E9-DF5A4910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4F2A48-E519-45FF-99CC-DF4DD9F3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671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6D27C1-EB84-43AB-9157-1D261815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57EE55-1CAB-408F-A1F0-CE2250653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807A60-CAFE-4789-862D-2C24291E3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87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E59D5A-F296-44B5-A731-95040AAF1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5F26A1-3827-459C-9E61-8B16F6879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DFE3B3-EA23-482F-8011-BFB26DF0F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A420CC-DD86-4390-9606-0A8419BC8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1FAAF-1C12-4F4A-90AD-F2A073E0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D299CB-7673-4B54-8BDA-3BCBAFA5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90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8193CF-F173-4EAC-A3F6-15895E5EF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9772DB-29B5-451D-8220-75FF1A336C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921832-BB89-4E2A-8863-FD0AA213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8C43BB-69FB-42F1-AB30-DD4118B1F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21E519-A10E-4A31-8EFB-0FD2CB2BF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89C3D4-B66B-4E4C-AF10-88B1BB0B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83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6D17FF-33FB-47D2-BD1C-6D30ECC5E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CE9288-CE46-421C-9651-F63A6D65F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C1FDB-6ABE-4295-99DB-F25FE7A4DC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9BE5D-4D41-4829-98B5-BC5151BE6106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3A9F6-6455-4B34-B9CA-28A2A01E8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6CC80E-D70C-4D0B-88D2-B891F0146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493FB-FF54-40C3-AC05-B25E6812CC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8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FDS 1</a:t>
            </a:r>
            <a:r>
              <a:rPr lang="ko-KR" altLang="en-US" sz="5000" b="1" dirty="0"/>
              <a:t>주차</a:t>
            </a:r>
            <a:endParaRPr lang="en-US" altLang="ko-KR" sz="5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61D366-77F4-4BA9-884C-53AA35514A50}"/>
              </a:ext>
            </a:extLst>
          </p:cNvPr>
          <p:cNvSpPr txBox="1"/>
          <p:nvPr/>
        </p:nvSpPr>
        <p:spPr>
          <a:xfrm>
            <a:off x="1409700" y="5619750"/>
            <a:ext cx="33337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2021-04-26 </a:t>
            </a:r>
          </a:p>
          <a:p>
            <a:r>
              <a:rPr lang="ko-KR" altLang="en-US" sz="2500" dirty="0"/>
              <a:t>백주엽</a:t>
            </a:r>
          </a:p>
        </p:txBody>
      </p:sp>
    </p:spTree>
    <p:extLst>
      <p:ext uri="{BB962C8B-B14F-4D97-AF65-F5344CB8AC3E}">
        <p14:creationId xmlns:p14="http://schemas.microsoft.com/office/powerpoint/2010/main" val="1690549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878888" y="2269515"/>
            <a:ext cx="952241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500" dirty="0"/>
              <a:t>One class SVM (or SVDD) with feature selected by human</a:t>
            </a:r>
          </a:p>
          <a:p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en-US" altLang="ko-KR" sz="2500" dirty="0"/>
              <a:t>Deep SVDD</a:t>
            </a:r>
          </a:p>
          <a:p>
            <a:pPr marL="342900" indent="-342900">
              <a:buFontTx/>
              <a:buChar char="-"/>
            </a:pPr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en-US" altLang="ko-KR" sz="2500" dirty="0"/>
              <a:t>One class Neural Net</a:t>
            </a: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  <a:p>
            <a:pPr marL="342900" indent="-342900">
              <a:buFontTx/>
              <a:buChar char="-"/>
            </a:pPr>
            <a:endParaRPr lang="ko-KR" altLang="en-US" sz="2500" dirty="0"/>
          </a:p>
        </p:txBody>
      </p:sp>
      <p:sp>
        <p:nvSpPr>
          <p:cNvPr id="6" name="오른쪽 중괄호 5">
            <a:extLst>
              <a:ext uri="{FF2B5EF4-FFF2-40B4-BE49-F238E27FC236}">
                <a16:creationId xmlns:a16="http://schemas.microsoft.com/office/drawing/2014/main" id="{A6177CCF-4FB5-4C02-B9A9-5ED2D71182E0}"/>
              </a:ext>
            </a:extLst>
          </p:cNvPr>
          <p:cNvSpPr/>
          <p:nvPr/>
        </p:nvSpPr>
        <p:spPr>
          <a:xfrm>
            <a:off x="10077449" y="2105025"/>
            <a:ext cx="66675" cy="60960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>
            <a:extLst>
              <a:ext uri="{FF2B5EF4-FFF2-40B4-BE49-F238E27FC236}">
                <a16:creationId xmlns:a16="http://schemas.microsoft.com/office/drawing/2014/main" id="{D3D68216-79E0-4BF2-B1B5-A044EC5C18A0}"/>
              </a:ext>
            </a:extLst>
          </p:cNvPr>
          <p:cNvSpPr/>
          <p:nvPr/>
        </p:nvSpPr>
        <p:spPr>
          <a:xfrm>
            <a:off x="10077449" y="2905126"/>
            <a:ext cx="66675" cy="1163162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5906D1-DC62-45F7-A3F4-3B6092FBAFA3}"/>
              </a:ext>
            </a:extLst>
          </p:cNvPr>
          <p:cNvSpPr txBox="1"/>
          <p:nvPr/>
        </p:nvSpPr>
        <p:spPr>
          <a:xfrm>
            <a:off x="10401299" y="2269515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Shallow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CA2C4-E095-4AB9-AF02-D11B0F7A51D9}"/>
              </a:ext>
            </a:extLst>
          </p:cNvPr>
          <p:cNvSpPr txBox="1"/>
          <p:nvPr/>
        </p:nvSpPr>
        <p:spPr>
          <a:xfrm>
            <a:off x="10401299" y="3302041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Deep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40C825-FFDD-4624-A811-CD77AC46C81E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FC30DE-CED1-4C2B-A89B-E21DE27A602A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Classification models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452879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92687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SVM (or SVDD) with feature selected by human</a:t>
            </a:r>
            <a:endParaRPr lang="ko-KR" altLang="en-US" sz="25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DB7CC7-CA16-408D-91FC-EE5FB1468F6C}"/>
              </a:ext>
            </a:extLst>
          </p:cNvPr>
          <p:cNvSpPr txBox="1"/>
          <p:nvPr/>
        </p:nvSpPr>
        <p:spPr>
          <a:xfrm>
            <a:off x="3654554" y="2831592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Selected </a:t>
            </a:r>
            <a:r>
              <a:rPr lang="en-US" altLang="ko-KR"/>
              <a:t>42 features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3654554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 SVM(or SVDD)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6970778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B4E13F-7F6F-4E32-B2D7-B3AF171A4912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4BD7583-07A7-4A2E-97F8-768A359189C5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B3C83D8-F0D0-47B3-A882-86DD1F1FF2FC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5611370" y="3362325"/>
            <a:ext cx="0" cy="797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5692699-B848-472B-B83A-58D56A19DD4F}"/>
              </a:ext>
            </a:extLst>
          </p:cNvPr>
          <p:cNvCxnSpPr/>
          <p:nvPr/>
        </p:nvCxnSpPr>
        <p:spPr>
          <a:xfrm>
            <a:off x="6970778" y="43719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742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Deep SVDD</a:t>
            </a:r>
            <a:endParaRPr lang="ko-KR" altLang="en-US" sz="25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DB7CC7-CA16-408D-91FC-EE5FB1468F6C}"/>
              </a:ext>
            </a:extLst>
          </p:cNvPr>
          <p:cNvSpPr txBox="1"/>
          <p:nvPr/>
        </p:nvSpPr>
        <p:spPr>
          <a:xfrm>
            <a:off x="3654554" y="2831592"/>
            <a:ext cx="3913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Embedded features</a:t>
            </a:r>
          </a:p>
          <a:p>
            <a:pPr algn="ctr"/>
            <a:r>
              <a:rPr lang="en-US" altLang="ko-KR" dirty="0"/>
              <a:t>(by NN)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3654554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 SVM(or SVDD)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6970778" y="4159818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474BBE98-CA3B-482C-88E8-B353C4546D23}"/>
              </a:ext>
            </a:extLst>
          </p:cNvPr>
          <p:cNvSpPr/>
          <p:nvPr/>
        </p:nvSpPr>
        <p:spPr>
          <a:xfrm>
            <a:off x="4270248" y="2916936"/>
            <a:ext cx="201168" cy="15270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895D2958-DC9B-4894-8829-5FB18A5CE954}"/>
              </a:ext>
            </a:extLst>
          </p:cNvPr>
          <p:cNvCxnSpPr>
            <a:stCxn id="6" idx="1"/>
          </p:cNvCxnSpPr>
          <p:nvPr/>
        </p:nvCxnSpPr>
        <p:spPr>
          <a:xfrm rot="10800000" flipV="1">
            <a:off x="3654554" y="3680460"/>
            <a:ext cx="615694" cy="19888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A8BB5F7-6675-4A8C-BC66-562691C905F3}"/>
              </a:ext>
            </a:extLst>
          </p:cNvPr>
          <p:cNvSpPr txBox="1"/>
          <p:nvPr/>
        </p:nvSpPr>
        <p:spPr>
          <a:xfrm>
            <a:off x="2570988" y="5779306"/>
            <a:ext cx="2368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Jointly trained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EF322E-F012-486D-8232-441AE454551D}"/>
              </a:ext>
            </a:extLst>
          </p:cNvPr>
          <p:cNvSpPr txBox="1"/>
          <p:nvPr/>
        </p:nvSpPr>
        <p:spPr>
          <a:xfrm>
            <a:off x="7815074" y="5668804"/>
            <a:ext cx="451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1" i="0" dirty="0" err="1">
                <a:solidFill>
                  <a:srgbClr val="24292E"/>
                </a:solidFill>
                <a:effectLst/>
                <a:latin typeface="-apple-system"/>
              </a:rPr>
              <a:t>PyTorch</a:t>
            </a:r>
            <a:r>
              <a:rPr lang="en-US" altLang="ko-KR" b="1" i="0" dirty="0">
                <a:solidFill>
                  <a:srgbClr val="24292E"/>
                </a:solidFill>
                <a:effectLst/>
                <a:latin typeface="-apple-system"/>
              </a:rPr>
              <a:t> Implementation</a:t>
            </a:r>
          </a:p>
          <a:p>
            <a:r>
              <a:rPr lang="en-US" altLang="ko-KR" dirty="0"/>
              <a:t>-</a:t>
            </a:r>
            <a:r>
              <a:rPr lang="en-US" altLang="ko-KR" sz="1200" dirty="0"/>
              <a:t>https://github.com/lukasruff/Deep-SVDD-PyTorch</a:t>
            </a:r>
            <a:endParaRPr lang="ko-KR" altLang="en-US" sz="12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EB7D66D-83DA-4AFD-93C3-991AD847F7BB}"/>
              </a:ext>
            </a:extLst>
          </p:cNvPr>
          <p:cNvSpPr/>
          <p:nvPr/>
        </p:nvSpPr>
        <p:spPr>
          <a:xfrm>
            <a:off x="2570988" y="5779306"/>
            <a:ext cx="1699260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54EC83-E6B1-438F-A07A-1F07D5559D62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A4A3374E-E40C-4093-AB16-3DE6299ADA3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5611370" y="3477923"/>
            <a:ext cx="0" cy="681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0E177C1-A557-4FD6-BEAC-3BED036BB43D}"/>
              </a:ext>
            </a:extLst>
          </p:cNvPr>
          <p:cNvCxnSpPr/>
          <p:nvPr/>
        </p:nvCxnSpPr>
        <p:spPr>
          <a:xfrm>
            <a:off x="6970778" y="43719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C65BE10-3DEA-4BEB-A113-2664F6AC81DD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7AB21B-8E23-44B1-B06F-2E687F8F143A}"/>
              </a:ext>
            </a:extLst>
          </p:cNvPr>
          <p:cNvSpPr txBox="1"/>
          <p:nvPr/>
        </p:nvSpPr>
        <p:spPr>
          <a:xfrm>
            <a:off x="446784" y="1581436"/>
            <a:ext cx="5998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http://data.bit.uni-bonn.de/publications/ICML2018.pdf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21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3DA17E-790D-427E-A7FC-FB0A38AA7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92"/>
          <a:stretch/>
        </p:blipFill>
        <p:spPr>
          <a:xfrm>
            <a:off x="1027679" y="2013864"/>
            <a:ext cx="9466702" cy="3143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BA74C8-76BF-4E40-BA93-1C39B03B65E6}"/>
              </a:ext>
            </a:extLst>
          </p:cNvPr>
          <p:cNvSpPr txBox="1"/>
          <p:nvPr/>
        </p:nvSpPr>
        <p:spPr>
          <a:xfrm>
            <a:off x="845494" y="5298381"/>
            <a:ext cx="983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결정 경계를 찾기 수월한</a:t>
            </a:r>
            <a:r>
              <a:rPr lang="en-US" altLang="ko-KR" dirty="0"/>
              <a:t> Latent space</a:t>
            </a:r>
            <a:r>
              <a:rPr lang="ko-KR" altLang="en-US" dirty="0"/>
              <a:t>로 </a:t>
            </a:r>
            <a:r>
              <a:rPr lang="en-US" altLang="ko-KR" dirty="0"/>
              <a:t>mapping </a:t>
            </a:r>
            <a:r>
              <a:rPr lang="ko-KR" altLang="en-US" dirty="0"/>
              <a:t>해주는 함수를 </a:t>
            </a:r>
            <a:r>
              <a:rPr lang="en-US" altLang="ko-KR" dirty="0"/>
              <a:t>NN </a:t>
            </a:r>
            <a:r>
              <a:rPr lang="ko-KR" altLang="en-US" dirty="0"/>
              <a:t>이용하여 찾는다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D9315-0354-4B30-A762-DB3D32F8163E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Deep SVDD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2751532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Neural Net</a:t>
            </a:r>
            <a:endParaRPr lang="ko-KR" altLang="en-US" sz="25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155FE-CA1B-47CC-8CF9-33C2D1E60366}"/>
              </a:ext>
            </a:extLst>
          </p:cNvPr>
          <p:cNvSpPr txBox="1"/>
          <p:nvPr/>
        </p:nvSpPr>
        <p:spPr>
          <a:xfrm>
            <a:off x="4032119" y="2842173"/>
            <a:ext cx="3913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Neural Net</a:t>
            </a:r>
          </a:p>
          <a:p>
            <a:pPr algn="ctr"/>
            <a:r>
              <a:rPr lang="en-US" altLang="ko-KR" dirty="0"/>
              <a:t>(Encoder + feed forward network)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E2747-95A9-4021-9D04-355AC769A17A}"/>
              </a:ext>
            </a:extLst>
          </p:cNvPr>
          <p:cNvSpPr txBox="1"/>
          <p:nvPr/>
        </p:nvSpPr>
        <p:spPr>
          <a:xfrm>
            <a:off x="7494262" y="2796007"/>
            <a:ext cx="391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score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A4E2E77-5350-4834-A5BE-E7681789438C}"/>
              </a:ext>
            </a:extLst>
          </p:cNvPr>
          <p:cNvCxnSpPr/>
          <p:nvPr/>
        </p:nvCxnSpPr>
        <p:spPr>
          <a:xfrm>
            <a:off x="3076575" y="3076575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966E8F7-747E-4C44-B452-12E880199434}"/>
              </a:ext>
            </a:extLst>
          </p:cNvPr>
          <p:cNvCxnSpPr/>
          <p:nvPr/>
        </p:nvCxnSpPr>
        <p:spPr>
          <a:xfrm>
            <a:off x="7791450" y="3009900"/>
            <a:ext cx="1085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EC5AA2A6-D222-4B31-A1EA-53630C8CBF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688170"/>
              </p:ext>
            </p:extLst>
          </p:nvPr>
        </p:nvGraphicFramePr>
        <p:xfrm>
          <a:off x="3846191" y="130823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914400" imgH="771480" progId="AcroExch.Document.DC">
                  <p:embed/>
                </p:oleObj>
              </mc:Choice>
              <mc:Fallback>
                <p:oleObj name="Acrobat Document" showAsIcon="1" r:id="rId2" imgW="914400" imgH="771480" progId="AcroExch.Document.DC">
                  <p:embed/>
                  <p:pic>
                    <p:nvPicPr>
                      <p:cNvPr id="23" name="개체 22">
                        <a:extLst>
                          <a:ext uri="{FF2B5EF4-FFF2-40B4-BE49-F238E27FC236}">
                            <a16:creationId xmlns:a16="http://schemas.microsoft.com/office/drawing/2014/main" id="{6604D82D-54CD-4912-9EDE-55B70EBF8B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46191" y="130823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D4E992B-5773-4243-9CE4-7FA37C3000E8}"/>
              </a:ext>
            </a:extLst>
          </p:cNvPr>
          <p:cNvSpPr txBox="1"/>
          <p:nvPr/>
        </p:nvSpPr>
        <p:spPr>
          <a:xfrm>
            <a:off x="-158496" y="2831592"/>
            <a:ext cx="391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 :  720 features</a:t>
            </a:r>
          </a:p>
          <a:p>
            <a:pPr algn="ctr"/>
            <a:r>
              <a:rPr lang="en-US" altLang="ko-KR" dirty="0"/>
              <a:t>(only normal cases)</a:t>
            </a:r>
          </a:p>
          <a:p>
            <a:pPr algn="ctr"/>
            <a:r>
              <a:rPr lang="en-US" altLang="ko-KR" dirty="0"/>
              <a:t>label : no need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717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446784" y="1026312"/>
            <a:ext cx="86276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One class Neural Net</a:t>
            </a:r>
            <a:endParaRPr lang="ko-KR" altLang="en-US" sz="2500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609D34F-EBF5-41C1-BCE6-99522137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84" y="3149287"/>
            <a:ext cx="5082111" cy="20300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8AE042C-245A-468C-BFBC-632BF35F5D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6"/>
          <a:stretch/>
        </p:blipFill>
        <p:spPr>
          <a:xfrm>
            <a:off x="6385383" y="1902914"/>
            <a:ext cx="4987059" cy="3276378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D6297928-880C-4BAB-B443-9B1566B8265E}"/>
              </a:ext>
            </a:extLst>
          </p:cNvPr>
          <p:cNvSpPr/>
          <p:nvPr/>
        </p:nvSpPr>
        <p:spPr>
          <a:xfrm>
            <a:off x="5528895" y="3469517"/>
            <a:ext cx="484632" cy="7382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BAEEC7-F536-4D60-A010-4DF5B9E89D64}"/>
              </a:ext>
            </a:extLst>
          </p:cNvPr>
          <p:cNvSpPr txBox="1"/>
          <p:nvPr/>
        </p:nvSpPr>
        <p:spPr>
          <a:xfrm>
            <a:off x="2250771" y="5560552"/>
            <a:ext cx="704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AE </a:t>
            </a:r>
            <a:r>
              <a:rPr lang="ko-KR" altLang="en-US" dirty="0"/>
              <a:t>학습 후</a:t>
            </a:r>
            <a:r>
              <a:rPr lang="en-US" altLang="ko-KR" dirty="0"/>
              <a:t>, encoder </a:t>
            </a:r>
            <a:r>
              <a:rPr lang="ko-KR" altLang="en-US" dirty="0" err="1"/>
              <a:t>딴을</a:t>
            </a:r>
            <a:r>
              <a:rPr lang="ko-KR" altLang="en-US" dirty="0"/>
              <a:t> 전이학습 하여 </a:t>
            </a:r>
            <a:r>
              <a:rPr lang="en-US" altLang="ko-KR" dirty="0"/>
              <a:t>AD</a:t>
            </a:r>
            <a:r>
              <a:rPr lang="ko-KR" altLang="en-US" dirty="0"/>
              <a:t>에 이용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C14F54-4B0B-4D87-BDF9-5AD9F340A508}"/>
              </a:ext>
            </a:extLst>
          </p:cNvPr>
          <p:cNvSpPr txBox="1"/>
          <p:nvPr/>
        </p:nvSpPr>
        <p:spPr>
          <a:xfrm>
            <a:off x="8930822" y="5655905"/>
            <a:ext cx="32655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 err="1">
                <a:solidFill>
                  <a:srgbClr val="24292E"/>
                </a:solidFill>
                <a:effectLst/>
                <a:latin typeface="-apple-system"/>
              </a:rPr>
              <a:t>Keras</a:t>
            </a:r>
            <a:endParaRPr lang="en-US" altLang="ko-KR" b="1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altLang="ko-KR" b="1" i="0" dirty="0">
                <a:solidFill>
                  <a:srgbClr val="24292E"/>
                </a:solidFill>
                <a:effectLst/>
                <a:latin typeface="-apple-system"/>
              </a:rPr>
              <a:t>Implementation</a:t>
            </a:r>
          </a:p>
          <a:p>
            <a:endParaRPr lang="en-US" altLang="ko-KR" sz="1200" dirty="0"/>
          </a:p>
          <a:p>
            <a:r>
              <a:rPr lang="en-US" altLang="ko-KR" sz="1200" dirty="0"/>
              <a:t>https://github.com/raghavchalapathy/oc-nn</a:t>
            </a:r>
            <a:endParaRPr lang="ko-KR" altLang="en-US" sz="12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68C7E8C-0CD3-430D-8DFC-B8D5F58D82E8}"/>
              </a:ext>
            </a:extLst>
          </p:cNvPr>
          <p:cNvSpPr/>
          <p:nvPr/>
        </p:nvSpPr>
        <p:spPr>
          <a:xfrm>
            <a:off x="323850" y="2590800"/>
            <a:ext cx="5362575" cy="26860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A85681-96D6-423B-9882-B8F165506316}"/>
              </a:ext>
            </a:extLst>
          </p:cNvPr>
          <p:cNvSpPr txBox="1"/>
          <p:nvPr/>
        </p:nvSpPr>
        <p:spPr>
          <a:xfrm>
            <a:off x="446783" y="2727833"/>
            <a:ext cx="162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Pre-training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AB5339-093A-425C-92DD-EB18629A66CA}"/>
              </a:ext>
            </a:extLst>
          </p:cNvPr>
          <p:cNvSpPr txBox="1"/>
          <p:nvPr/>
        </p:nvSpPr>
        <p:spPr>
          <a:xfrm>
            <a:off x="446784" y="1581436"/>
            <a:ext cx="5998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https://arxiv.org/pdf/1802.06360.pdf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3635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Next step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619169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6D67EAD-4F54-4DC8-A78A-8F0C5D927463}"/>
              </a:ext>
            </a:extLst>
          </p:cNvPr>
          <p:cNvSpPr txBox="1"/>
          <p:nvPr/>
        </p:nvSpPr>
        <p:spPr>
          <a:xfrm>
            <a:off x="1782192" y="2421032"/>
            <a:ext cx="862761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1. FDS in insurance domain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2. study Constructive models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3. study Probabilistic models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4. Oversampling by GAN</a:t>
            </a:r>
          </a:p>
          <a:p>
            <a:endParaRPr lang="en-US" altLang="ko-KR" sz="2500" b="1" dirty="0"/>
          </a:p>
          <a:p>
            <a:r>
              <a:rPr lang="en-US" altLang="ko-KR" sz="2500" b="1" dirty="0"/>
              <a:t>…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1894815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9" y="905523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Possible ways</a:t>
            </a:r>
            <a:endParaRPr lang="ko-KR" altLang="en-US" sz="25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86C1E3-6063-4553-97B9-8BA6D5B79CC8}"/>
              </a:ext>
            </a:extLst>
          </p:cNvPr>
          <p:cNvSpPr txBox="1"/>
          <p:nvPr/>
        </p:nvSpPr>
        <p:spPr>
          <a:xfrm>
            <a:off x="995779" y="2726925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1. Anomaly detection</a:t>
            </a:r>
            <a:endParaRPr lang="ko-KR" alt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35F2A-23ED-4BF5-B7FD-6D5FA45EFACD}"/>
              </a:ext>
            </a:extLst>
          </p:cNvPr>
          <p:cNvSpPr txBox="1"/>
          <p:nvPr/>
        </p:nvSpPr>
        <p:spPr>
          <a:xfrm>
            <a:off x="995779" y="4124849"/>
            <a:ext cx="74113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2. Binary classification (with up-sampling method)</a:t>
            </a:r>
            <a:endParaRPr lang="ko-KR" altLang="en-US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36BCB-1FE9-4398-BB62-AEE45944B4B4}"/>
              </a:ext>
            </a:extLst>
          </p:cNvPr>
          <p:cNvSpPr txBox="1"/>
          <p:nvPr/>
        </p:nvSpPr>
        <p:spPr>
          <a:xfrm>
            <a:off x="995779" y="5395836"/>
            <a:ext cx="74113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+) graph model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4077814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Review of anomaly model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320373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1E67E9E-9E21-47A9-AF2E-F4F04D157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89" y="2314398"/>
            <a:ext cx="10297962" cy="25340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A8CA1F-CA78-4024-9B07-31C8CEE1F1FA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A9D48-8BEC-4255-9DD6-973544310EC2}"/>
              </a:ext>
            </a:extLst>
          </p:cNvPr>
          <p:cNvSpPr txBox="1"/>
          <p:nvPr/>
        </p:nvSpPr>
        <p:spPr>
          <a:xfrm>
            <a:off x="3986784" y="5179006"/>
            <a:ext cx="6153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https://arxiv.org/pdf/2009.11732.pdf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1337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9" y="905523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Types of AD</a:t>
            </a:r>
            <a:endParaRPr lang="ko-KR" altLang="en-US" sz="25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D97204-BD7E-493D-ACF2-B698831B4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96" y="1809750"/>
            <a:ext cx="8809618" cy="45532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F81838-8A0A-4DB1-8496-C87A5464E2CA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01A1BAA1-DEEF-4546-8E86-B3F643D012BA}"/>
              </a:ext>
            </a:extLst>
          </p:cNvPr>
          <p:cNvSpPr/>
          <p:nvPr/>
        </p:nvSpPr>
        <p:spPr>
          <a:xfrm>
            <a:off x="8191500" y="2381250"/>
            <a:ext cx="1238250" cy="1219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357C08-1282-4567-9A85-12E3C5ADFC46}"/>
              </a:ext>
            </a:extLst>
          </p:cNvPr>
          <p:cNvSpPr txBox="1"/>
          <p:nvPr/>
        </p:nvSpPr>
        <p:spPr>
          <a:xfrm>
            <a:off x="9800219" y="2514600"/>
            <a:ext cx="149643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Which one is the best??</a:t>
            </a:r>
          </a:p>
          <a:p>
            <a:r>
              <a:rPr lang="en-US" altLang="ko-KR" sz="2500" dirty="0"/>
              <a:t>(</a:t>
            </a:r>
            <a:r>
              <a:rPr lang="ko-KR" altLang="en-US" sz="2500" dirty="0"/>
              <a:t>장담</a:t>
            </a:r>
            <a:r>
              <a:rPr lang="en-US" altLang="ko-KR" sz="2500" dirty="0"/>
              <a:t>x)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856723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760D1C1-F076-40A3-BC5A-E09AED5340F6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C43B04-5F1E-4A18-A05F-15616D1DA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84" y="1451031"/>
            <a:ext cx="8863792" cy="50930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3B3D9B-4170-42BC-A2F1-BA142A71FF9D}"/>
              </a:ext>
            </a:extLst>
          </p:cNvPr>
          <p:cNvSpPr txBox="1"/>
          <p:nvPr/>
        </p:nvSpPr>
        <p:spPr>
          <a:xfrm>
            <a:off x="857250" y="663486"/>
            <a:ext cx="28289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Failure Detection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940374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Full moon, small moon toy data</a:t>
            </a:r>
            <a:endParaRPr lang="ko-KR" altLang="en-US" sz="25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EF7D70-07F2-47BD-8D9F-CEADE11B7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333" y="1496026"/>
            <a:ext cx="8254117" cy="50195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A683A0-2C9C-49AC-8B1A-A994D3601BF4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BB9FF4B-BF50-49F5-B3DA-9C277A173D22}"/>
              </a:ext>
            </a:extLst>
          </p:cNvPr>
          <p:cNvSpPr/>
          <p:nvPr/>
        </p:nvSpPr>
        <p:spPr>
          <a:xfrm>
            <a:off x="9153525" y="2314575"/>
            <a:ext cx="85725" cy="9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D8937ABE-4EB0-47AC-8679-7D400EE647CE}"/>
              </a:ext>
            </a:extLst>
          </p:cNvPr>
          <p:cNvCxnSpPr/>
          <p:nvPr/>
        </p:nvCxnSpPr>
        <p:spPr>
          <a:xfrm>
            <a:off x="9239250" y="2362200"/>
            <a:ext cx="1400175" cy="552450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FEE3CF-7D89-4DDF-8E99-98F69A53451F}"/>
              </a:ext>
            </a:extLst>
          </p:cNvPr>
          <p:cNvSpPr txBox="1"/>
          <p:nvPr/>
        </p:nvSpPr>
        <p:spPr>
          <a:xfrm>
            <a:off x="10791825" y="2733675"/>
            <a:ext cx="116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anomaly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9807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878888" y="905523"/>
            <a:ext cx="535046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Result (</a:t>
            </a:r>
            <a:r>
              <a:rPr lang="ko-KR" altLang="en-US" sz="2500" b="1" dirty="0"/>
              <a:t>참고용</a:t>
            </a:r>
            <a:r>
              <a:rPr lang="en-US" altLang="ko-KR" sz="2500" b="1" dirty="0"/>
              <a:t>)</a:t>
            </a:r>
            <a:endParaRPr lang="ko-KR" altLang="en-US" sz="2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683A0-2C9C-49AC-8B1A-A994D3601BF4}"/>
              </a:ext>
            </a:extLst>
          </p:cNvPr>
          <p:cNvSpPr txBox="1"/>
          <p:nvPr/>
        </p:nvSpPr>
        <p:spPr>
          <a:xfrm>
            <a:off x="9525740" y="186432"/>
            <a:ext cx="48028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Anomaly based</a:t>
            </a:r>
            <a:endParaRPr lang="ko-KR" altLang="en-US" sz="2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F2202-C5E8-4F9E-81B1-B2A580CF7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57" y="2262080"/>
            <a:ext cx="5496692" cy="15337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C442A3B-C87C-42D7-AD3A-9276D5FDB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15" y="4323475"/>
            <a:ext cx="5620534" cy="16290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F19C3E-1ACA-415A-A27E-3412B103EB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6653" y="2209684"/>
            <a:ext cx="5668166" cy="163852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77914B8-48C4-44A4-8070-82B40DB8E5BD}"/>
              </a:ext>
            </a:extLst>
          </p:cNvPr>
          <p:cNvSpPr/>
          <p:nvPr/>
        </p:nvSpPr>
        <p:spPr>
          <a:xfrm>
            <a:off x="10077450" y="2209684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4AEE8B-D66C-444B-B5D3-049C6D2F95D4}"/>
              </a:ext>
            </a:extLst>
          </p:cNvPr>
          <p:cNvSpPr/>
          <p:nvPr/>
        </p:nvSpPr>
        <p:spPr>
          <a:xfrm>
            <a:off x="4343400" y="4371859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BAE94E-233B-4A24-9A73-6D75DCF76993}"/>
              </a:ext>
            </a:extLst>
          </p:cNvPr>
          <p:cNvSpPr/>
          <p:nvPr/>
        </p:nvSpPr>
        <p:spPr>
          <a:xfrm>
            <a:off x="4325632" y="2262080"/>
            <a:ext cx="1987369" cy="16385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FCBFA4-87EA-4FA4-8494-7E22FCD4DDA9}"/>
              </a:ext>
            </a:extLst>
          </p:cNvPr>
          <p:cNvSpPr txBox="1"/>
          <p:nvPr/>
        </p:nvSpPr>
        <p:spPr>
          <a:xfrm>
            <a:off x="7248525" y="4999024"/>
            <a:ext cx="3333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세가지 방식 모두 </a:t>
            </a:r>
            <a:r>
              <a:rPr lang="en-US" altLang="ko-KR" dirty="0"/>
              <a:t>NN </a:t>
            </a:r>
            <a:r>
              <a:rPr lang="ko-KR" altLang="en-US" dirty="0"/>
              <a:t>기반</a:t>
            </a:r>
            <a:r>
              <a:rPr lang="en-US" altLang="ko-KR" dirty="0"/>
              <a:t>(deep)</a:t>
            </a:r>
            <a:r>
              <a:rPr lang="ko-KR" altLang="en-US" dirty="0"/>
              <a:t>이 좋은 성능 보임</a:t>
            </a:r>
          </a:p>
        </p:txBody>
      </p:sp>
    </p:spTree>
    <p:extLst>
      <p:ext uri="{BB962C8B-B14F-4D97-AF65-F5344CB8AC3E}">
        <p14:creationId xmlns:p14="http://schemas.microsoft.com/office/powerpoint/2010/main" val="1650301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2CAB1-2ADB-4BF5-A48D-5053B8B3BABC}"/>
              </a:ext>
            </a:extLst>
          </p:cNvPr>
          <p:cNvSpPr txBox="1"/>
          <p:nvPr/>
        </p:nvSpPr>
        <p:spPr>
          <a:xfrm>
            <a:off x="1202738" y="2603739"/>
            <a:ext cx="85318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/>
              <a:t>Classification model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2939625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324</Words>
  <Application>Microsoft Office PowerPoint</Application>
  <PresentationFormat>와이드스크린</PresentationFormat>
  <Paragraphs>89</Paragraphs>
  <Slides>17</Slides>
  <Notes>5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맑은 고딕</vt:lpstr>
      <vt:lpstr>Arial</vt:lpstr>
      <vt:lpstr>-apple-system</vt:lpstr>
      <vt:lpstr>Office 테마</vt:lpstr>
      <vt:lpstr>Acrobat Document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 주엽</dc:creator>
  <cp:lastModifiedBy>백 주엽</cp:lastModifiedBy>
  <cp:revision>139</cp:revision>
  <dcterms:created xsi:type="dcterms:W3CDTF">2021-04-25T08:41:47Z</dcterms:created>
  <dcterms:modified xsi:type="dcterms:W3CDTF">2021-04-25T14:47:33Z</dcterms:modified>
</cp:coreProperties>
</file>

<file path=docProps/thumbnail.jpeg>
</file>